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8" r:id="rId3"/>
    <p:sldId id="257" r:id="rId4"/>
    <p:sldId id="258" r:id="rId5"/>
    <p:sldId id="261" r:id="rId6"/>
    <p:sldId id="269" r:id="rId7"/>
    <p:sldId id="262" r:id="rId8"/>
    <p:sldId id="263" r:id="rId9"/>
    <p:sldId id="270" r:id="rId10"/>
    <p:sldId id="259" r:id="rId11"/>
    <p:sldId id="260" r:id="rId12"/>
    <p:sldId id="264" r:id="rId13"/>
    <p:sldId id="265" r:id="rId14"/>
    <p:sldId id="272" r:id="rId15"/>
    <p:sldId id="266" r:id="rId16"/>
    <p:sldId id="271" r:id="rId17"/>
    <p:sldId id="277" r:id="rId18"/>
    <p:sldId id="278" r:id="rId19"/>
    <p:sldId id="273" r:id="rId20"/>
    <p:sldId id="274" r:id="rId21"/>
    <p:sldId id="275" r:id="rId22"/>
    <p:sldId id="276" r:id="rId23"/>
    <p:sldId id="281" r:id="rId24"/>
    <p:sldId id="279" r:id="rId25"/>
    <p:sldId id="280"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9" autoAdjust="0"/>
    <p:restoredTop sz="94660"/>
  </p:normalViewPr>
  <p:slideViewPr>
    <p:cSldViewPr snapToGrid="0">
      <p:cViewPr varScale="1">
        <p:scale>
          <a:sx n="81" d="100"/>
          <a:sy n="81" d="100"/>
        </p:scale>
        <p:origin x="31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5/6/2019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5/6/2019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5/6/2019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00609" y="2065840"/>
            <a:ext cx="4007458" cy="1284065"/>
          </a:xfrm>
        </p:spPr>
        <p:txBody>
          <a:bodyPr/>
          <a:lstStyle/>
          <a:p>
            <a:r>
              <a:rPr lang="en-CA" sz="2800" dirty="0" smtClean="0"/>
              <a:t>Mu</a:t>
            </a:r>
            <a:r>
              <a:rPr lang="en-US" sz="2800" dirty="0" smtClean="0"/>
              <a:t>ḥī al-</a:t>
            </a:r>
            <a:r>
              <a:rPr lang="en-US" sz="2800" dirty="0" err="1" smtClean="0"/>
              <a:t>Dīn</a:t>
            </a:r>
            <a:r>
              <a:rPr lang="en-US" sz="2800" dirty="0" smtClean="0"/>
              <a:t> </a:t>
            </a:r>
            <a:r>
              <a:rPr lang="en-US" sz="2800" dirty="0" err="1" smtClean="0"/>
              <a:t>Muḥammad</a:t>
            </a:r>
            <a:r>
              <a:rPr lang="en-US" sz="2800" dirty="0" smtClean="0"/>
              <a:t> ibn ‘</a:t>
            </a:r>
            <a:r>
              <a:rPr lang="en-US" sz="2800" dirty="0" err="1" smtClean="0"/>
              <a:t>Alī</a:t>
            </a:r>
            <a:r>
              <a:rPr lang="en-US" sz="2800" dirty="0" smtClean="0"/>
              <a:t> </a:t>
            </a:r>
            <a:r>
              <a:rPr lang="en-US" sz="2800" b="1" dirty="0" smtClean="0"/>
              <a:t>ibn-‘</a:t>
            </a:r>
            <a:r>
              <a:rPr lang="en-US" sz="2800" b="1" dirty="0" err="1" smtClean="0"/>
              <a:t>Arabī</a:t>
            </a:r>
            <a:r>
              <a:rPr lang="en-US" sz="2800" b="1" dirty="0" smtClean="0"/>
              <a:t/>
            </a:r>
            <a:br>
              <a:rPr lang="en-US" sz="2800" b="1" dirty="0" smtClean="0"/>
            </a:br>
            <a:r>
              <a:rPr lang="ur-PK" sz="2000" b="1" dirty="0" smtClean="0">
                <a:latin typeface="Jameel Noori Nastaleeq" panose="02000503000000020004" pitchFamily="2" charset="-78"/>
                <a:cs typeface="Jameel Noori Nastaleeq" panose="02000503000000020004" pitchFamily="2" charset="-78"/>
              </a:rPr>
              <a:t>محی الدین محمد ابن علی ابن عربی</a:t>
            </a:r>
            <a:endParaRPr lang="en-CA" sz="2000" b="1" dirty="0"/>
          </a:p>
        </p:txBody>
      </p:sp>
      <p:sp>
        <p:nvSpPr>
          <p:cNvPr id="3" name="Subtitle 2"/>
          <p:cNvSpPr>
            <a:spLocks noGrp="1"/>
          </p:cNvSpPr>
          <p:nvPr>
            <p:ph type="subTitle" idx="1"/>
          </p:nvPr>
        </p:nvSpPr>
        <p:spPr>
          <a:xfrm>
            <a:off x="5581816" y="3657596"/>
            <a:ext cx="3926251" cy="1518701"/>
          </a:xfrm>
        </p:spPr>
        <p:txBody>
          <a:bodyPr>
            <a:normAutofit fontScale="70000" lnSpcReduction="20000"/>
          </a:bodyPr>
          <a:lstStyle/>
          <a:p>
            <a:r>
              <a:rPr lang="en-CA" sz="2000" dirty="0" smtClean="0"/>
              <a:t>A Mystic, Philosopher, Poet</a:t>
            </a:r>
            <a:br>
              <a:rPr lang="en-CA" sz="2000" dirty="0" smtClean="0"/>
            </a:br>
            <a:r>
              <a:rPr lang="en-CA" sz="2000" dirty="0" smtClean="0"/>
              <a:t/>
            </a:r>
            <a:br>
              <a:rPr lang="en-CA" sz="2000" dirty="0" smtClean="0"/>
            </a:br>
            <a:r>
              <a:rPr lang="en-CA" sz="2000" i="1" dirty="0" smtClean="0"/>
              <a:t>al-</a:t>
            </a:r>
            <a:r>
              <a:rPr lang="en-CA" sz="2000" i="1" dirty="0" err="1" smtClean="0"/>
              <a:t>Shaykh</a:t>
            </a:r>
            <a:r>
              <a:rPr lang="en-CA" sz="2000" i="1" dirty="0" smtClean="0"/>
              <a:t> al-Akbar </a:t>
            </a:r>
            <a:br>
              <a:rPr lang="en-CA" sz="2000" i="1" dirty="0" smtClean="0"/>
            </a:br>
            <a:r>
              <a:rPr lang="en-CA" sz="2000" dirty="0"/>
              <a:t>The Magister Maximus</a:t>
            </a:r>
            <a:br>
              <a:rPr lang="en-CA" sz="2000" dirty="0"/>
            </a:br>
            <a:r>
              <a:rPr lang="en-CA" sz="2000" dirty="0" smtClean="0"/>
              <a:t/>
            </a:r>
            <a:br>
              <a:rPr lang="en-CA" sz="2000" dirty="0" smtClean="0"/>
            </a:br>
            <a:r>
              <a:rPr lang="en-CA" sz="2000" dirty="0" smtClean="0"/>
              <a:t>(A.H. 560-638/A.D. 1165-1240)</a:t>
            </a:r>
            <a:br>
              <a:rPr lang="en-CA" sz="2000" dirty="0" smtClean="0"/>
            </a:br>
            <a:r>
              <a:rPr lang="en-CA" sz="2000" dirty="0" smtClean="0"/>
              <a:t/>
            </a:r>
            <a:br>
              <a:rPr lang="en-CA" sz="2000" dirty="0" smtClean="0"/>
            </a:br>
            <a:r>
              <a:rPr lang="en-CA" sz="2000" dirty="0" smtClean="0"/>
              <a:t>Prepared by: pathofmystics.com</a:t>
            </a:r>
            <a:endParaRPr lang="en-CA"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0836" y="1758148"/>
            <a:ext cx="2661274" cy="3418150"/>
          </a:xfrm>
          <a:prstGeom prst="rect">
            <a:avLst/>
          </a:prstGeom>
        </p:spPr>
      </p:pic>
    </p:spTree>
    <p:extLst>
      <p:ext uri="{BB962C8B-B14F-4D97-AF65-F5344CB8AC3E}">
        <p14:creationId xmlns:p14="http://schemas.microsoft.com/office/powerpoint/2010/main" val="25011622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Overview</a:t>
            </a:r>
            <a:endParaRPr lang="en-CA" dirty="0"/>
          </a:p>
        </p:txBody>
      </p:sp>
      <p:sp>
        <p:nvSpPr>
          <p:cNvPr id="3" name="Content Placeholder 2"/>
          <p:cNvSpPr>
            <a:spLocks noGrp="1"/>
          </p:cNvSpPr>
          <p:nvPr>
            <p:ph idx="1"/>
          </p:nvPr>
        </p:nvSpPr>
        <p:spPr/>
        <p:txBody>
          <a:bodyPr>
            <a:normAutofit/>
          </a:bodyPr>
          <a:lstStyle/>
          <a:p>
            <a:r>
              <a:rPr lang="en-CA" dirty="0"/>
              <a:t>Spent life in studying, writing and teaching</a:t>
            </a:r>
          </a:p>
          <a:p>
            <a:r>
              <a:rPr lang="en-CA" dirty="0" smtClean="0"/>
              <a:t>Involved in social and political life of the community</a:t>
            </a:r>
          </a:p>
          <a:p>
            <a:r>
              <a:rPr lang="en-CA" dirty="0"/>
              <a:t>Good terms with three kings</a:t>
            </a:r>
          </a:p>
          <a:p>
            <a:r>
              <a:rPr lang="en-CA" dirty="0" smtClean="0"/>
              <a:t>Initiated into the Sufi Way – 20 years old</a:t>
            </a:r>
          </a:p>
          <a:p>
            <a:r>
              <a:rPr lang="en-CA" dirty="0" smtClean="0"/>
              <a:t>Studied with ninety masters of religious sciences</a:t>
            </a:r>
          </a:p>
          <a:p>
            <a:r>
              <a:rPr lang="en-CA" dirty="0" smtClean="0"/>
              <a:t>Sufis of Andalusia</a:t>
            </a:r>
            <a:endParaRPr lang="en-CA" dirty="0"/>
          </a:p>
        </p:txBody>
      </p:sp>
    </p:spTree>
    <p:extLst>
      <p:ext uri="{BB962C8B-B14F-4D97-AF65-F5344CB8AC3E}">
        <p14:creationId xmlns:p14="http://schemas.microsoft.com/office/powerpoint/2010/main" val="38523283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Literary Production</a:t>
            </a:r>
            <a:br>
              <a:rPr lang="en-CA" dirty="0" smtClean="0"/>
            </a:br>
            <a:endParaRPr lang="en-CA" sz="1100" dirty="0"/>
          </a:p>
        </p:txBody>
      </p:sp>
      <p:sp>
        <p:nvSpPr>
          <p:cNvPr id="3" name="Content Placeholder 2"/>
          <p:cNvSpPr>
            <a:spLocks noGrp="1"/>
          </p:cNvSpPr>
          <p:nvPr>
            <p:ph idx="1"/>
          </p:nvPr>
        </p:nvSpPr>
        <p:spPr/>
        <p:txBody>
          <a:bodyPr>
            <a:normAutofit fontScale="85000" lnSpcReduction="20000"/>
          </a:bodyPr>
          <a:lstStyle/>
          <a:p>
            <a:r>
              <a:rPr lang="en-CA" dirty="0" smtClean="0"/>
              <a:t>700 books. 400 Extant.  The </a:t>
            </a:r>
            <a:r>
              <a:rPr lang="en-CA" dirty="0" err="1" smtClean="0"/>
              <a:t>Futahat</a:t>
            </a:r>
            <a:r>
              <a:rPr lang="en-CA" dirty="0" smtClean="0"/>
              <a:t> al-</a:t>
            </a:r>
            <a:r>
              <a:rPr lang="en-CA" dirty="0" err="1"/>
              <a:t>M</a:t>
            </a:r>
            <a:r>
              <a:rPr lang="en-CA" dirty="0" err="1" smtClean="0"/>
              <a:t>akiyya</a:t>
            </a:r>
            <a:r>
              <a:rPr lang="en-CA" dirty="0" smtClean="0"/>
              <a:t> – 17,000 pages. 560 Chapters</a:t>
            </a:r>
          </a:p>
          <a:p>
            <a:r>
              <a:rPr lang="en-CA" dirty="0" smtClean="0"/>
              <a:t>An Encyclopedia of Islamic Sciences</a:t>
            </a:r>
          </a:p>
          <a:p>
            <a:pPr lvl="1"/>
            <a:r>
              <a:rPr lang="en-CA" dirty="0" smtClean="0"/>
              <a:t>Qur’an, Hadith, Events in the Life of the Holy Prophet s.aw, Sharia, </a:t>
            </a:r>
            <a:r>
              <a:rPr lang="en-CA" dirty="0" err="1" smtClean="0"/>
              <a:t>Fiqh</a:t>
            </a:r>
            <a:endParaRPr lang="en-CA" dirty="0" smtClean="0"/>
          </a:p>
          <a:p>
            <a:pPr lvl="1"/>
            <a:r>
              <a:rPr lang="en-CA" dirty="0" smtClean="0"/>
              <a:t>Divine names and attributes</a:t>
            </a:r>
          </a:p>
          <a:p>
            <a:pPr lvl="1"/>
            <a:r>
              <a:rPr lang="en-CA" dirty="0" smtClean="0"/>
              <a:t>The Relationship between God and the world</a:t>
            </a:r>
          </a:p>
          <a:p>
            <a:pPr lvl="1"/>
            <a:r>
              <a:rPr lang="en-CA" dirty="0" smtClean="0"/>
              <a:t>The structure of the cosmos</a:t>
            </a:r>
          </a:p>
          <a:p>
            <a:pPr lvl="1"/>
            <a:r>
              <a:rPr lang="en-CA" dirty="0" smtClean="0"/>
              <a:t>The make-up of the human being, the various human types</a:t>
            </a:r>
          </a:p>
          <a:p>
            <a:pPr lvl="1"/>
            <a:r>
              <a:rPr lang="en-CA" dirty="0" smtClean="0"/>
              <a:t>Stages of ascend to God</a:t>
            </a:r>
          </a:p>
          <a:p>
            <a:pPr lvl="1"/>
            <a:r>
              <a:rPr lang="en-CA" dirty="0" smtClean="0"/>
              <a:t>The ranks and kind of angles, nature of Jinn, the characteristics of time &amp; space, symbolism of letters, the nature of the inter-world between death and Resurrection, Heaven and Hell, etc.</a:t>
            </a:r>
            <a:endParaRPr lang="en-CA" dirty="0"/>
          </a:p>
        </p:txBody>
      </p:sp>
    </p:spTree>
    <p:extLst>
      <p:ext uri="{BB962C8B-B14F-4D97-AF65-F5344CB8AC3E}">
        <p14:creationId xmlns:p14="http://schemas.microsoft.com/office/powerpoint/2010/main" val="27651821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Ibn ‘</a:t>
            </a:r>
            <a:r>
              <a:rPr lang="en-CA" dirty="0" err="1" smtClean="0"/>
              <a:t>Arabi’s</a:t>
            </a:r>
            <a:r>
              <a:rPr lang="en-CA" dirty="0" smtClean="0"/>
              <a:t> Writings</a:t>
            </a:r>
            <a:endParaRPr lang="en-CA" dirty="0"/>
          </a:p>
        </p:txBody>
      </p:sp>
      <p:sp>
        <p:nvSpPr>
          <p:cNvPr id="3" name="Content Placeholder 2"/>
          <p:cNvSpPr>
            <a:spLocks noGrp="1"/>
          </p:cNvSpPr>
          <p:nvPr>
            <p:ph idx="1"/>
          </p:nvPr>
        </p:nvSpPr>
        <p:spPr/>
        <p:txBody>
          <a:bodyPr>
            <a:normAutofit lnSpcReduction="10000"/>
          </a:bodyPr>
          <a:lstStyle/>
          <a:p>
            <a:pPr marL="0" indent="0">
              <a:buNone/>
            </a:pPr>
            <a:r>
              <a:rPr lang="en-CA" dirty="0"/>
              <a:t>“What we deposit in every chapter, in relation to what we have, is but a drop in the ocean.”</a:t>
            </a:r>
            <a:br>
              <a:rPr lang="en-CA" dirty="0"/>
            </a:br>
            <a:endParaRPr lang="en-CA" dirty="0"/>
          </a:p>
          <a:p>
            <a:pPr marL="0" indent="0">
              <a:buNone/>
            </a:pPr>
            <a:r>
              <a:rPr lang="en-CA" dirty="0" smtClean="0"/>
              <a:t>“In </a:t>
            </a:r>
            <a:r>
              <a:rPr lang="en-CA" dirty="0"/>
              <a:t>what I have written, I have never had a set purpose, as other writers. Flashes of divine inspiration used to come upon me and almost overwhelm me, so that I could only put them from my mind by committing to paper what they revealed to me. If my works evince any form of composition, that form was unintentional. Some works I wrote at the command of God, sent to me in sleep or through a mystical revelation</a:t>
            </a:r>
            <a:r>
              <a:rPr lang="en-CA" dirty="0" smtClean="0"/>
              <a:t>...”</a:t>
            </a:r>
            <a:endParaRPr lang="en-CA" dirty="0"/>
          </a:p>
        </p:txBody>
      </p:sp>
    </p:spTree>
    <p:extLst>
      <p:ext uri="{BB962C8B-B14F-4D97-AF65-F5344CB8AC3E}">
        <p14:creationId xmlns:p14="http://schemas.microsoft.com/office/powerpoint/2010/main" val="11901507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Best Known Works</a:t>
            </a:r>
            <a:endParaRPr lang="en-CA" dirty="0"/>
          </a:p>
        </p:txBody>
      </p:sp>
      <p:sp>
        <p:nvSpPr>
          <p:cNvPr id="3" name="Content Placeholder 2"/>
          <p:cNvSpPr>
            <a:spLocks noGrp="1"/>
          </p:cNvSpPr>
          <p:nvPr>
            <p:ph idx="1"/>
          </p:nvPr>
        </p:nvSpPr>
        <p:spPr/>
        <p:txBody>
          <a:bodyPr>
            <a:normAutofit fontScale="47500" lnSpcReduction="20000"/>
          </a:bodyPr>
          <a:lstStyle/>
          <a:p>
            <a:r>
              <a:rPr lang="en-CA" sz="3300" b="1" i="1" dirty="0"/>
              <a:t>Fusûs al-</a:t>
            </a:r>
            <a:r>
              <a:rPr lang="en-CA" sz="3300" b="1" i="1" dirty="0" err="1"/>
              <a:t>hikam</a:t>
            </a:r>
            <a:r>
              <a:rPr lang="en-CA" sz="3300" b="1" dirty="0"/>
              <a:t> ("The </a:t>
            </a:r>
            <a:r>
              <a:rPr lang="en-CA" sz="3300" b="1" dirty="0" smtClean="0"/>
              <a:t>Bezels </a:t>
            </a:r>
            <a:r>
              <a:rPr lang="en-CA" sz="3300" b="1" dirty="0"/>
              <a:t>of Wisdom</a:t>
            </a:r>
            <a:r>
              <a:rPr lang="en-CA" sz="3300" b="1" dirty="0" smtClean="0"/>
              <a:t>")</a:t>
            </a:r>
            <a:br>
              <a:rPr lang="en-CA" sz="3300" b="1" dirty="0" smtClean="0"/>
            </a:br>
            <a:r>
              <a:rPr lang="en-CA" sz="3300" b="1" dirty="0" smtClean="0"/>
              <a:t/>
            </a:r>
            <a:br>
              <a:rPr lang="en-CA" sz="3300" b="1" dirty="0" smtClean="0"/>
            </a:br>
            <a:r>
              <a:rPr lang="en-CA" sz="3300" dirty="0" smtClean="0"/>
              <a:t>Considered </a:t>
            </a:r>
            <a:r>
              <a:rPr lang="en-CA" sz="3300" dirty="0"/>
              <a:t>to be the quintessence of Ibn '</a:t>
            </a:r>
            <a:r>
              <a:rPr lang="en-CA" sz="3300" dirty="0" err="1"/>
              <a:t>Arabi's</a:t>
            </a:r>
            <a:r>
              <a:rPr lang="en-CA" sz="3300" dirty="0"/>
              <a:t> spiritual teaching, it comprises twenty-seven chapters, each dedicated to the spiritual meaning and wisdom of a particular prophet. Over the centuries Ibn '</a:t>
            </a:r>
            <a:r>
              <a:rPr lang="en-CA" sz="3300" dirty="0" err="1"/>
              <a:t>Arabi's</a:t>
            </a:r>
            <a:r>
              <a:rPr lang="en-CA" sz="3300" dirty="0"/>
              <a:t> students held this book in the highest esteem and wrote over one hundred commentaries on it.</a:t>
            </a:r>
          </a:p>
          <a:p>
            <a:r>
              <a:rPr lang="en-CA" sz="3300" b="1" i="1" dirty="0"/>
              <a:t>Al-</a:t>
            </a:r>
            <a:r>
              <a:rPr lang="en-CA" sz="3300" b="1" i="1" dirty="0" err="1"/>
              <a:t>Futûhât</a:t>
            </a:r>
            <a:r>
              <a:rPr lang="en-CA" sz="3300" b="1" i="1" dirty="0"/>
              <a:t> al-</a:t>
            </a:r>
            <a:r>
              <a:rPr lang="en-CA" sz="3300" b="1" i="1" dirty="0" err="1"/>
              <a:t>makkiyya</a:t>
            </a:r>
            <a:r>
              <a:rPr lang="en-CA" sz="3300" b="1" dirty="0"/>
              <a:t> ("The Meccan Openings</a:t>
            </a:r>
            <a:r>
              <a:rPr lang="en-CA" sz="3300" b="1" dirty="0" smtClean="0"/>
              <a:t>")</a:t>
            </a:r>
          </a:p>
          <a:p>
            <a:pPr lvl="1"/>
            <a:r>
              <a:rPr lang="en-CA" sz="2900" b="1" dirty="0" smtClean="0"/>
              <a:t>Written over 20 years – 17,000 pages.</a:t>
            </a:r>
            <a:br>
              <a:rPr lang="en-CA" sz="2900" b="1" dirty="0" smtClean="0"/>
            </a:br>
            <a:endParaRPr lang="en-CA" sz="2900" b="1" dirty="0"/>
          </a:p>
          <a:p>
            <a:r>
              <a:rPr lang="en-CA" sz="3300" b="1" i="1" dirty="0" err="1" smtClean="0"/>
              <a:t>Tarjuman</a:t>
            </a:r>
            <a:r>
              <a:rPr lang="en-CA" sz="3300" b="1" i="1" dirty="0" smtClean="0"/>
              <a:t> </a:t>
            </a:r>
            <a:r>
              <a:rPr lang="en-CA" sz="3300" b="1" i="1" dirty="0"/>
              <a:t>al-</a:t>
            </a:r>
            <a:r>
              <a:rPr lang="en-CA" sz="3300" b="1" i="1" dirty="0" err="1"/>
              <a:t>ashwaq</a:t>
            </a:r>
            <a:r>
              <a:rPr lang="en-CA" sz="3300" b="1" dirty="0"/>
              <a:t> ("The Interpreter of Yearnings</a:t>
            </a:r>
            <a:r>
              <a:rPr lang="en-CA" sz="3300" b="1" dirty="0" smtClean="0"/>
              <a:t>")</a:t>
            </a:r>
            <a:br>
              <a:rPr lang="en-CA" sz="3300" b="1" dirty="0" smtClean="0"/>
            </a:br>
            <a:r>
              <a:rPr lang="en-CA" sz="3300" b="1" dirty="0" smtClean="0"/>
              <a:t/>
            </a:r>
            <a:br>
              <a:rPr lang="en-CA" sz="3300" b="1" dirty="0" smtClean="0"/>
            </a:br>
            <a:r>
              <a:rPr lang="en-CA" sz="3300" dirty="0" smtClean="0"/>
              <a:t>This </a:t>
            </a:r>
            <a:r>
              <a:rPr lang="en-CA" sz="3300" dirty="0"/>
              <a:t>short collection of love poetry was inspired by his meeting during his first pilgrimage to Mecca with </a:t>
            </a:r>
            <a:r>
              <a:rPr lang="en-CA" sz="3300" dirty="0" err="1"/>
              <a:t>Nizam</a:t>
            </a:r>
            <a:r>
              <a:rPr lang="en-CA" sz="3300" dirty="0"/>
              <a:t>, the beautiful and gifted daughter of a great scholar from Isfahan. He later wrote a long commentary on the poems to prove to one of his critics that they deal with spiritual truths and not profane love. It was the first of Ibn '</a:t>
            </a:r>
            <a:r>
              <a:rPr lang="en-CA" sz="3300" dirty="0" err="1"/>
              <a:t>Arabi's</a:t>
            </a:r>
            <a:r>
              <a:rPr lang="en-CA" sz="3300" dirty="0"/>
              <a:t> works to be translated into English.</a:t>
            </a:r>
          </a:p>
          <a:p>
            <a:pPr marL="0" indent="0">
              <a:buNone/>
            </a:pPr>
            <a:endParaRPr lang="en-CA" dirty="0"/>
          </a:p>
        </p:txBody>
      </p:sp>
    </p:spTree>
    <p:extLst>
      <p:ext uri="{BB962C8B-B14F-4D97-AF65-F5344CB8AC3E}">
        <p14:creationId xmlns:p14="http://schemas.microsoft.com/office/powerpoint/2010/main" val="16474902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Usage of Words</a:t>
            </a:r>
            <a:endParaRPr lang="en-CA" dirty="0"/>
          </a:p>
        </p:txBody>
      </p:sp>
      <p:sp>
        <p:nvSpPr>
          <p:cNvPr id="3" name="Content Placeholder 2"/>
          <p:cNvSpPr>
            <a:spLocks noGrp="1"/>
          </p:cNvSpPr>
          <p:nvPr>
            <p:ph idx="1"/>
          </p:nvPr>
        </p:nvSpPr>
        <p:spPr/>
        <p:txBody>
          <a:bodyPr/>
          <a:lstStyle/>
          <a:p>
            <a:r>
              <a:rPr lang="ur-PK" dirty="0"/>
              <a:t>مشاکلہ</a:t>
            </a:r>
            <a:r>
              <a:rPr lang="en-CA" dirty="0"/>
              <a:t> – Same word used with different meanings</a:t>
            </a:r>
            <a:r>
              <a:rPr lang="en-CA" dirty="0" smtClean="0"/>
              <a:t>…</a:t>
            </a:r>
          </a:p>
          <a:p>
            <a:pPr marL="457200" lvl="1" indent="0">
              <a:buNone/>
            </a:pPr>
            <a:r>
              <a:rPr lang="en-CA" dirty="0" smtClean="0"/>
              <a:t> </a:t>
            </a:r>
            <a:r>
              <a:rPr lang="ur-PK" dirty="0"/>
              <a:t>ومکروا ومکراللہ </a:t>
            </a:r>
            <a:r>
              <a:rPr lang="ur-PK" dirty="0" smtClean="0"/>
              <a:t>واللہ </a:t>
            </a:r>
            <a:r>
              <a:rPr lang="ur-PK" dirty="0"/>
              <a:t>خیرالماکرین</a:t>
            </a:r>
            <a:endParaRPr lang="en-CA" dirty="0"/>
          </a:p>
          <a:p>
            <a:r>
              <a:rPr lang="ur-PK" dirty="0" smtClean="0"/>
              <a:t>العین</a:t>
            </a:r>
            <a:r>
              <a:rPr lang="en-CA" dirty="0" smtClean="0"/>
              <a:t> – Eye, Threading hole, essence, spy, guard, choice, prime, top, lord, master</a:t>
            </a:r>
          </a:p>
          <a:p>
            <a:r>
              <a:rPr lang="en-CA" dirty="0" err="1" smtClean="0"/>
              <a:t>Aqeeda</a:t>
            </a:r>
            <a:r>
              <a:rPr lang="en-CA" dirty="0"/>
              <a:t> </a:t>
            </a:r>
            <a:r>
              <a:rPr lang="en-CA" dirty="0" smtClean="0"/>
              <a:t>of </a:t>
            </a:r>
            <a:r>
              <a:rPr lang="en-CA" dirty="0" err="1" smtClean="0"/>
              <a:t>Hazrat</a:t>
            </a:r>
            <a:r>
              <a:rPr lang="en-CA" dirty="0" smtClean="0"/>
              <a:t> Ibn </a:t>
            </a:r>
            <a:r>
              <a:rPr lang="en-CA" dirty="0" err="1" smtClean="0"/>
              <a:t>Arabi</a:t>
            </a:r>
            <a:r>
              <a:rPr lang="en-CA" dirty="0" smtClean="0"/>
              <a:t> </a:t>
            </a:r>
            <a:r>
              <a:rPr lang="en-CA" dirty="0" err="1" smtClean="0"/>
              <a:t>r.h</a:t>
            </a:r>
            <a:r>
              <a:rPr lang="en-CA" dirty="0" smtClean="0"/>
              <a:t> </a:t>
            </a:r>
            <a:r>
              <a:rPr lang="en-CA" dirty="0"/>
              <a:t>- Al-</a:t>
            </a:r>
            <a:r>
              <a:rPr lang="en-CA" dirty="0" err="1"/>
              <a:t>Futûhât</a:t>
            </a:r>
            <a:r>
              <a:rPr lang="en-CA" dirty="0"/>
              <a:t> </a:t>
            </a:r>
            <a:r>
              <a:rPr lang="en-CA" dirty="0" smtClean="0"/>
              <a:t>al-</a:t>
            </a:r>
            <a:r>
              <a:rPr lang="en-CA" dirty="0" err="1" smtClean="0"/>
              <a:t>makkiyya</a:t>
            </a:r>
            <a:r>
              <a:rPr lang="en-CA" dirty="0" smtClean="0"/>
              <a:t> – Vol 1. </a:t>
            </a:r>
            <a:r>
              <a:rPr lang="en-CA" dirty="0" err="1" smtClean="0"/>
              <a:t>pg</a:t>
            </a:r>
            <a:r>
              <a:rPr lang="en-CA" dirty="0" smtClean="0"/>
              <a:t> 36</a:t>
            </a:r>
            <a:endParaRPr lang="en-CA" dirty="0"/>
          </a:p>
        </p:txBody>
      </p:sp>
    </p:spTree>
    <p:extLst>
      <p:ext uri="{BB962C8B-B14F-4D97-AF65-F5344CB8AC3E}">
        <p14:creationId xmlns:p14="http://schemas.microsoft.com/office/powerpoint/2010/main" val="1551574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Three Levels of Knowledge</a:t>
            </a:r>
            <a:endParaRPr lang="en-CA" dirty="0"/>
          </a:p>
        </p:txBody>
      </p:sp>
      <p:sp>
        <p:nvSpPr>
          <p:cNvPr id="3" name="Content Placeholder 2"/>
          <p:cNvSpPr>
            <a:spLocks noGrp="1"/>
          </p:cNvSpPr>
          <p:nvPr>
            <p:ph idx="1"/>
          </p:nvPr>
        </p:nvSpPr>
        <p:spPr/>
        <p:txBody>
          <a:bodyPr>
            <a:normAutofit fontScale="85000" lnSpcReduction="20000"/>
          </a:bodyPr>
          <a:lstStyle/>
          <a:p>
            <a:r>
              <a:rPr lang="en-CA" dirty="0" smtClean="0"/>
              <a:t>1. Knowledge </a:t>
            </a:r>
            <a:r>
              <a:rPr lang="en-CA" dirty="0"/>
              <a:t>through the intellect (</a:t>
            </a:r>
            <a:r>
              <a:rPr lang="en-CA" i="1" dirty="0"/>
              <a:t>'</a:t>
            </a:r>
            <a:r>
              <a:rPr lang="en-CA" i="1" dirty="0" err="1"/>
              <a:t>ilm</a:t>
            </a:r>
            <a:r>
              <a:rPr lang="en-CA" i="1" dirty="0"/>
              <a:t> al-'</a:t>
            </a:r>
            <a:r>
              <a:rPr lang="en-CA" i="1" dirty="0" err="1"/>
              <a:t>aql</a:t>
            </a:r>
            <a:r>
              <a:rPr lang="en-CA" dirty="0" smtClean="0"/>
              <a:t>).. Some sound, some invalid</a:t>
            </a:r>
          </a:p>
          <a:p>
            <a:r>
              <a:rPr lang="en-CA" dirty="0" smtClean="0"/>
              <a:t>2. The </a:t>
            </a:r>
            <a:r>
              <a:rPr lang="en-CA" dirty="0"/>
              <a:t>knowledge of </a:t>
            </a:r>
            <a:r>
              <a:rPr lang="en-CA" dirty="0" smtClean="0"/>
              <a:t>'states‘</a:t>
            </a:r>
          </a:p>
          <a:p>
            <a:pPr lvl="1"/>
            <a:r>
              <a:rPr lang="en-CA" dirty="0" smtClean="0"/>
              <a:t>Immediate experience, no conceptual proof can ever establish that knowing</a:t>
            </a:r>
          </a:p>
          <a:p>
            <a:pPr lvl="2"/>
            <a:r>
              <a:rPr lang="en-CA" dirty="0" smtClean="0"/>
              <a:t>The knowledge of the sweetness of honey, the bitterness of aloes, the pleasure of intercourse, love, ecstasy, or passionate longing.</a:t>
            </a:r>
          </a:p>
          <a:p>
            <a:pPr lvl="2"/>
            <a:r>
              <a:rPr lang="en-CA" dirty="0" smtClean="0"/>
              <a:t>Impossible for anyone to know of this knowledge without directly experiencing it</a:t>
            </a:r>
          </a:p>
          <a:p>
            <a:r>
              <a:rPr lang="en-CA" dirty="0" smtClean="0"/>
              <a:t>3. The knowledge of the Divine Secrets</a:t>
            </a:r>
          </a:p>
          <a:p>
            <a:pPr lvl="1"/>
            <a:r>
              <a:rPr lang="en-CA" dirty="0"/>
              <a:t>T</a:t>
            </a:r>
            <a:r>
              <a:rPr lang="en-CA" dirty="0" smtClean="0"/>
              <a:t>his </a:t>
            </a:r>
            <a:r>
              <a:rPr lang="en-CA" dirty="0"/>
              <a:t>is the knowledge that is beyond the stage of the intellect. It is knowledge of 'the inbreathing of the Holy Spirit in the heart</a:t>
            </a:r>
            <a:r>
              <a:rPr lang="en-CA" dirty="0" smtClean="0"/>
              <a:t>,' </a:t>
            </a:r>
            <a:r>
              <a:rPr lang="en-CA" dirty="0"/>
              <a:t>and it is peculiar to prophets and saints</a:t>
            </a:r>
            <a:r>
              <a:rPr lang="en-CA" dirty="0" smtClean="0"/>
              <a:t>.</a:t>
            </a:r>
          </a:p>
          <a:p>
            <a:pPr lvl="1"/>
            <a:r>
              <a:rPr lang="en-CA" dirty="0"/>
              <a:t> </a:t>
            </a:r>
            <a:r>
              <a:rPr lang="en-CA" dirty="0" smtClean="0"/>
              <a:t>This is 'all-encompassing knowledge‘ which </a:t>
            </a:r>
            <a:r>
              <a:rPr lang="en-CA" dirty="0"/>
              <a:t>embraces the entirety of knowable things!</a:t>
            </a:r>
            <a:endParaRPr lang="en-CA" dirty="0" smtClean="0"/>
          </a:p>
        </p:txBody>
      </p:sp>
    </p:spTree>
    <p:extLst>
      <p:ext uri="{BB962C8B-B14F-4D97-AF65-F5344CB8AC3E}">
        <p14:creationId xmlns:p14="http://schemas.microsoft.com/office/powerpoint/2010/main" val="3509968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
            </a:r>
            <a:br>
              <a:rPr lang="en-CA" dirty="0" smtClean="0"/>
            </a:br>
            <a:r>
              <a:rPr lang="en-CA" dirty="0" smtClean="0"/>
              <a:t>Fusûs </a:t>
            </a:r>
            <a:r>
              <a:rPr lang="en-CA" dirty="0"/>
              <a:t>al-</a:t>
            </a:r>
            <a:r>
              <a:rPr lang="en-CA" dirty="0" err="1"/>
              <a:t>hikam</a:t>
            </a:r>
            <a:r>
              <a:rPr lang="en-CA" dirty="0"/>
              <a:t> ("The </a:t>
            </a:r>
            <a:r>
              <a:rPr lang="en-CA" dirty="0" smtClean="0"/>
              <a:t>Bezels </a:t>
            </a:r>
            <a:r>
              <a:rPr lang="en-CA" dirty="0"/>
              <a:t>of Wisdom")</a:t>
            </a:r>
            <a:br>
              <a:rPr lang="en-CA" dirty="0"/>
            </a:br>
            <a:endParaRPr lang="en-CA" dirty="0"/>
          </a:p>
        </p:txBody>
      </p:sp>
      <p:sp>
        <p:nvSpPr>
          <p:cNvPr id="3" name="Content Placeholder 2"/>
          <p:cNvSpPr>
            <a:spLocks noGrp="1"/>
          </p:cNvSpPr>
          <p:nvPr>
            <p:ph idx="1"/>
          </p:nvPr>
        </p:nvSpPr>
        <p:spPr/>
        <p:txBody>
          <a:bodyPr>
            <a:normAutofit/>
          </a:bodyPr>
          <a:lstStyle/>
          <a:p>
            <a:r>
              <a:rPr lang="ur-PK" dirty="0" smtClean="0"/>
              <a:t>فص</a:t>
            </a:r>
            <a:r>
              <a:rPr lang="en-CA" dirty="0" smtClean="0"/>
              <a:t> /</a:t>
            </a:r>
            <a:r>
              <a:rPr lang="ur-PK" dirty="0" smtClean="0"/>
              <a:t>فصوص</a:t>
            </a:r>
            <a:endParaRPr lang="en-CA" dirty="0"/>
          </a:p>
          <a:p>
            <a:pPr marL="0" indent="0">
              <a:buNone/>
            </a:pPr>
            <a:r>
              <a:rPr lang="en-CA" dirty="0" smtClean="0"/>
              <a:t>	1. A Bezel - A </a:t>
            </a:r>
            <a:r>
              <a:rPr lang="en-CA" dirty="0"/>
              <a:t>groove holding </a:t>
            </a:r>
            <a:r>
              <a:rPr lang="en-CA" dirty="0" smtClean="0"/>
              <a:t>the </a:t>
            </a:r>
            <a:r>
              <a:rPr lang="en-CA" dirty="0"/>
              <a:t>stone of a gem in its </a:t>
            </a:r>
            <a:r>
              <a:rPr lang="en-CA" dirty="0" smtClean="0"/>
              <a:t>setting.</a:t>
            </a:r>
          </a:p>
          <a:p>
            <a:pPr marL="0" indent="0">
              <a:buNone/>
            </a:pPr>
            <a:r>
              <a:rPr lang="en-CA" dirty="0" smtClean="0"/>
              <a:t>	2. Essence</a:t>
            </a:r>
          </a:p>
          <a:p>
            <a:r>
              <a:rPr lang="en-CA" dirty="0" smtClean="0"/>
              <a:t>27 Chapters</a:t>
            </a:r>
          </a:p>
          <a:p>
            <a:pPr lvl="1"/>
            <a:r>
              <a:rPr lang="en-CA" dirty="0" smtClean="0"/>
              <a:t>Divine Wisdom, Angelic Inspiration, Divine Inspiration, </a:t>
            </a:r>
            <a:r>
              <a:rPr lang="en-CA" dirty="0" err="1" smtClean="0"/>
              <a:t>Quddus</a:t>
            </a:r>
            <a:r>
              <a:rPr lang="en-CA" dirty="0" smtClean="0"/>
              <a:t>, Love, Spirit, Light, </a:t>
            </a:r>
            <a:r>
              <a:rPr lang="en-CA" dirty="0" err="1" smtClean="0"/>
              <a:t>Iman</a:t>
            </a:r>
            <a:r>
              <a:rPr lang="en-CA" dirty="0" smtClean="0"/>
              <a:t>, </a:t>
            </a:r>
            <a:r>
              <a:rPr lang="en-CA" dirty="0" err="1" smtClean="0"/>
              <a:t>Ihsan</a:t>
            </a:r>
            <a:r>
              <a:rPr lang="en-CA" dirty="0" smtClean="0"/>
              <a:t>…</a:t>
            </a:r>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60924" y="2880841"/>
            <a:ext cx="1235673" cy="1235673"/>
          </a:xfrm>
          <a:prstGeom prst="rect">
            <a:avLst/>
          </a:prstGeom>
        </p:spPr>
      </p:pic>
    </p:spTree>
    <p:extLst>
      <p:ext uri="{BB962C8B-B14F-4D97-AF65-F5344CB8AC3E}">
        <p14:creationId xmlns:p14="http://schemas.microsoft.com/office/powerpoint/2010/main" val="3868198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Hazrat</a:t>
            </a:r>
            <a:r>
              <a:rPr lang="en-CA" dirty="0" smtClean="0"/>
              <a:t> </a:t>
            </a:r>
            <a:r>
              <a:rPr lang="en-CA" dirty="0" err="1" smtClean="0"/>
              <a:t>Khalifatul</a:t>
            </a:r>
            <a:r>
              <a:rPr lang="en-CA" dirty="0" smtClean="0"/>
              <a:t> </a:t>
            </a:r>
            <a:r>
              <a:rPr lang="en-CA" dirty="0" err="1" smtClean="0"/>
              <a:t>Masih</a:t>
            </a:r>
            <a:r>
              <a:rPr lang="en-CA" dirty="0" smtClean="0"/>
              <a:t> I (</a:t>
            </a:r>
            <a:r>
              <a:rPr lang="en-CA" dirty="0" err="1" smtClean="0"/>
              <a:t>r.a</a:t>
            </a:r>
            <a:r>
              <a:rPr lang="en-CA" dirty="0" smtClean="0"/>
              <a:t>)</a:t>
            </a:r>
            <a:endParaRPr lang="en-CA" dirty="0"/>
          </a:p>
        </p:txBody>
      </p:sp>
      <p:sp>
        <p:nvSpPr>
          <p:cNvPr id="3" name="Content Placeholder 2"/>
          <p:cNvSpPr>
            <a:spLocks noGrp="1"/>
          </p:cNvSpPr>
          <p:nvPr>
            <p:ph idx="1"/>
          </p:nvPr>
        </p:nvSpPr>
        <p:spPr/>
        <p:txBody>
          <a:bodyPr/>
          <a:lstStyle/>
          <a:p>
            <a:pPr marL="0" indent="0">
              <a:buNone/>
            </a:pPr>
            <a:r>
              <a:rPr lang="en-CA" dirty="0" smtClean="0"/>
              <a:t>“</a:t>
            </a:r>
            <a:r>
              <a:rPr lang="en-CA" dirty="0" err="1" smtClean="0"/>
              <a:t>Hadhrat</a:t>
            </a:r>
            <a:r>
              <a:rPr lang="en-CA" dirty="0" smtClean="0"/>
              <a:t> </a:t>
            </a:r>
            <a:r>
              <a:rPr lang="en-CA" dirty="0" err="1"/>
              <a:t>Muhiyudeen</a:t>
            </a:r>
            <a:r>
              <a:rPr lang="en-CA" dirty="0"/>
              <a:t> Ibn al-</a:t>
            </a:r>
            <a:r>
              <a:rPr lang="en-CA" dirty="0" err="1"/>
              <a:t>Arabi</a:t>
            </a:r>
            <a:r>
              <a:rPr lang="en-CA" dirty="0"/>
              <a:t> may Allah be merciful to him (1164 – 1240) predicted that a special minister of the promised one would be a Hafiz of the Quran. He writes thus ‘All his viziers will be non-Arabs none from among them will be an Arab. But they will speak in Arabic. One of them will be Hafiz of the Quran. He will not be of their kind. For he will never have disobeyed God. He will be the special minister of this promised one and the best of those who carry his trust.’ (Al- </a:t>
            </a:r>
            <a:r>
              <a:rPr lang="en-CA" dirty="0" err="1"/>
              <a:t>Futuhat</a:t>
            </a:r>
            <a:r>
              <a:rPr lang="en-CA" dirty="0"/>
              <a:t> al-</a:t>
            </a:r>
            <a:r>
              <a:rPr lang="en-CA" dirty="0" err="1"/>
              <a:t>Makkiya</a:t>
            </a:r>
            <a:r>
              <a:rPr lang="en-CA" dirty="0"/>
              <a:t> iii, 365</a:t>
            </a:r>
            <a:r>
              <a:rPr lang="en-CA" dirty="0" smtClean="0"/>
              <a:t>)”. (</a:t>
            </a:r>
            <a:r>
              <a:rPr lang="en-CA" dirty="0" err="1" smtClean="0"/>
              <a:t>Shahid</a:t>
            </a:r>
            <a:r>
              <a:rPr lang="en-CA" dirty="0"/>
              <a:t>, </a:t>
            </a:r>
            <a:r>
              <a:rPr lang="en-CA" dirty="0" err="1"/>
              <a:t>Hadhrat</a:t>
            </a:r>
            <a:r>
              <a:rPr lang="en-CA" dirty="0"/>
              <a:t> </a:t>
            </a:r>
            <a:r>
              <a:rPr lang="en-CA" dirty="0" err="1"/>
              <a:t>Maulana</a:t>
            </a:r>
            <a:r>
              <a:rPr lang="en-CA" dirty="0"/>
              <a:t> </a:t>
            </a:r>
            <a:r>
              <a:rPr lang="en-CA" dirty="0" err="1"/>
              <a:t>Dost</a:t>
            </a:r>
            <a:r>
              <a:rPr lang="en-CA" dirty="0"/>
              <a:t> Muhammad. </a:t>
            </a:r>
            <a:r>
              <a:rPr lang="en-CA" dirty="0" err="1"/>
              <a:t>Tarikh</a:t>
            </a:r>
            <a:r>
              <a:rPr lang="en-CA" dirty="0"/>
              <a:t> e </a:t>
            </a:r>
            <a:r>
              <a:rPr lang="en-CA" dirty="0" err="1"/>
              <a:t>Ahmadiyyat</a:t>
            </a:r>
            <a:r>
              <a:rPr lang="en-CA" dirty="0"/>
              <a:t> </a:t>
            </a:r>
            <a:r>
              <a:rPr lang="en-CA" dirty="0" smtClean="0"/>
              <a:t>iii)</a:t>
            </a:r>
            <a:endParaRPr lang="en-CA" dirty="0"/>
          </a:p>
        </p:txBody>
      </p:sp>
    </p:spTree>
    <p:extLst>
      <p:ext uri="{BB962C8B-B14F-4D97-AF65-F5344CB8AC3E}">
        <p14:creationId xmlns:p14="http://schemas.microsoft.com/office/powerpoint/2010/main" val="30914457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Tafsir</a:t>
            </a:r>
            <a:r>
              <a:rPr lang="en-CA" dirty="0" smtClean="0"/>
              <a:t> - The Holy Qur’an</a:t>
            </a:r>
            <a:endParaRPr lang="en-CA" dirty="0"/>
          </a:p>
        </p:txBody>
      </p:sp>
      <p:sp>
        <p:nvSpPr>
          <p:cNvPr id="3" name="Content Placeholder 2"/>
          <p:cNvSpPr>
            <a:spLocks noGrp="1"/>
          </p:cNvSpPr>
          <p:nvPr>
            <p:ph idx="1"/>
          </p:nvPr>
        </p:nvSpPr>
        <p:spPr>
          <a:xfrm>
            <a:off x="1295401" y="2556932"/>
            <a:ext cx="9601196" cy="3530830"/>
          </a:xfrm>
        </p:spPr>
        <p:txBody>
          <a:bodyPr>
            <a:normAutofit fontScale="70000" lnSpcReduction="20000"/>
          </a:bodyPr>
          <a:lstStyle/>
          <a:p>
            <a:r>
              <a:rPr lang="en-CA" dirty="0"/>
              <a:t>Sheikh </a:t>
            </a:r>
            <a:r>
              <a:rPr lang="en-CA" dirty="0" err="1"/>
              <a:t>Muhyiddin</a:t>
            </a:r>
            <a:r>
              <a:rPr lang="en-CA" dirty="0"/>
              <a:t> Ibn '</a:t>
            </a:r>
            <a:r>
              <a:rPr lang="en-CA" dirty="0" err="1"/>
              <a:t>Arabi</a:t>
            </a:r>
            <a:r>
              <a:rPr lang="en-CA" dirty="0"/>
              <a:t> writes that he has understood new meanings from The Holy Praise each time he has read it although I cannot make such a </a:t>
            </a:r>
            <a:r>
              <a:rPr lang="en-CA" dirty="0" smtClean="0"/>
              <a:t>claim…</a:t>
            </a:r>
          </a:p>
          <a:p>
            <a:pPr marL="0" indent="0">
              <a:buNone/>
            </a:pPr>
            <a:endParaRPr lang="en-CA" dirty="0" smtClean="0"/>
          </a:p>
          <a:p>
            <a:pPr marL="0" indent="0">
              <a:buNone/>
            </a:pPr>
            <a:endParaRPr lang="en-CA" dirty="0"/>
          </a:p>
          <a:p>
            <a:pPr marL="0" indent="0">
              <a:buNone/>
            </a:pPr>
            <a:r>
              <a:rPr lang="en-CA" dirty="0" smtClean="0"/>
              <a:t/>
            </a:r>
            <a:br>
              <a:rPr lang="en-CA" dirty="0" smtClean="0"/>
            </a:br>
            <a:endParaRPr lang="en-CA" dirty="0" smtClean="0"/>
          </a:p>
          <a:p>
            <a:r>
              <a:rPr lang="en-CA" dirty="0" smtClean="0"/>
              <a:t>“O </a:t>
            </a:r>
            <a:r>
              <a:rPr lang="en-CA" dirty="0"/>
              <a:t>ye who believe fight such of the disbelievers who are adjacent to you and let them find you unrelenting; and know that Allah is with those who are mindful of Him</a:t>
            </a:r>
            <a:r>
              <a:rPr lang="en-CA" dirty="0" smtClean="0"/>
              <a:t>.” (9:124)</a:t>
            </a:r>
            <a:br>
              <a:rPr lang="en-CA" dirty="0" smtClean="0"/>
            </a:br>
            <a:r>
              <a:rPr lang="en-CA" dirty="0" smtClean="0"/>
              <a:t/>
            </a:r>
            <a:br>
              <a:rPr lang="en-CA" dirty="0" smtClean="0"/>
            </a:br>
            <a:r>
              <a:rPr lang="en-CA" dirty="0" smtClean="0"/>
              <a:t>‘</a:t>
            </a:r>
            <a:r>
              <a:rPr lang="en-CA" dirty="0"/>
              <a:t>Such of the disbelievers who are adjacent to you’ Sheikh Ibn ‘</a:t>
            </a:r>
            <a:r>
              <a:rPr lang="en-CA" dirty="0" err="1"/>
              <a:t>Arabi</a:t>
            </a:r>
            <a:r>
              <a:rPr lang="en-CA" dirty="0"/>
              <a:t> writes: that the nearest disbeliever is our ego which disobeys Allah </a:t>
            </a:r>
            <a:r>
              <a:rPr lang="en-CA" dirty="0" err="1"/>
              <a:t>manifoldly</a:t>
            </a:r>
            <a:r>
              <a:rPr lang="en-CA" dirty="0"/>
              <a:t>. Thus the battle with that ought to be foremost. </a:t>
            </a:r>
            <a:endParaRPr lang="en-CA" dirty="0" smtClean="0"/>
          </a:p>
          <a:p>
            <a:r>
              <a:rPr lang="en-CA" dirty="0"/>
              <a:t>So he writes about the nature of descent on page 262 of his commentary that ‘Jesus will descend but in the sense that he will be associated with a different body’</a:t>
            </a:r>
          </a:p>
        </p:txBody>
      </p:sp>
      <p:pic>
        <p:nvPicPr>
          <p:cNvPr id="5" name="Picture 4"/>
          <p:cNvPicPr>
            <a:picLocks noChangeAspect="1"/>
          </p:cNvPicPr>
          <p:nvPr/>
        </p:nvPicPr>
        <p:blipFill>
          <a:blip r:embed="rId2"/>
          <a:stretch>
            <a:fillRect/>
          </a:stretch>
        </p:blipFill>
        <p:spPr>
          <a:xfrm>
            <a:off x="2895860" y="3115917"/>
            <a:ext cx="5366691" cy="1076625"/>
          </a:xfrm>
          <a:prstGeom prst="rect">
            <a:avLst/>
          </a:prstGeom>
        </p:spPr>
      </p:pic>
    </p:spTree>
    <p:extLst>
      <p:ext uri="{BB962C8B-B14F-4D97-AF65-F5344CB8AC3E}">
        <p14:creationId xmlns:p14="http://schemas.microsoft.com/office/powerpoint/2010/main" val="24755122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God – </a:t>
            </a:r>
            <a:r>
              <a:rPr lang="en-CA" sz="4000" i="1" dirty="0" err="1" smtClean="0"/>
              <a:t>Wahdat-ul-Wujud</a:t>
            </a:r>
            <a:r>
              <a:rPr lang="en-CA" sz="4000" i="1" dirty="0" smtClean="0"/>
              <a:t> &amp; </a:t>
            </a:r>
            <a:r>
              <a:rPr lang="en-CA" sz="4000" i="1" dirty="0" err="1" smtClean="0"/>
              <a:t>Wahdat-ush-shuhud</a:t>
            </a:r>
            <a:endParaRPr lang="en-CA" sz="4000" i="1" dirty="0"/>
          </a:p>
        </p:txBody>
      </p:sp>
      <p:sp>
        <p:nvSpPr>
          <p:cNvPr id="3" name="Content Placeholder 2"/>
          <p:cNvSpPr>
            <a:spLocks noGrp="1"/>
          </p:cNvSpPr>
          <p:nvPr>
            <p:ph idx="1"/>
          </p:nvPr>
        </p:nvSpPr>
        <p:spPr/>
        <p:txBody>
          <a:bodyPr>
            <a:normAutofit lnSpcReduction="10000"/>
          </a:bodyPr>
          <a:lstStyle/>
          <a:p>
            <a:pPr fontAlgn="base"/>
            <a:r>
              <a:rPr lang="en-CA" dirty="0" smtClean="0"/>
              <a:t>Two schools </a:t>
            </a:r>
            <a:r>
              <a:rPr lang="en-CA" dirty="0"/>
              <a:t>of thought among the Sufis in regards to God:</a:t>
            </a:r>
          </a:p>
          <a:p>
            <a:pPr fontAlgn="base"/>
            <a:r>
              <a:rPr lang="en-CA" dirty="0"/>
              <a:t>Oneness of Being (</a:t>
            </a:r>
            <a:r>
              <a:rPr lang="ur-PK" dirty="0"/>
              <a:t>واحدة الوجود </a:t>
            </a:r>
            <a:r>
              <a:rPr lang="en-CA" dirty="0" smtClean="0"/>
              <a:t> </a:t>
            </a:r>
            <a:r>
              <a:rPr lang="en-CA" i="1" dirty="0" err="1" smtClean="0"/>
              <a:t>Wahdat-ul-wujud</a:t>
            </a:r>
            <a:r>
              <a:rPr lang="en-CA" dirty="0"/>
              <a:t>)</a:t>
            </a:r>
          </a:p>
          <a:p>
            <a:pPr fontAlgn="base"/>
            <a:r>
              <a:rPr lang="en-CA" dirty="0"/>
              <a:t>Oneness of Witnessing (</a:t>
            </a:r>
            <a:r>
              <a:rPr lang="ur-PK" dirty="0"/>
              <a:t>واحدة الشھود </a:t>
            </a:r>
            <a:r>
              <a:rPr lang="en-CA" dirty="0" smtClean="0"/>
              <a:t> </a:t>
            </a:r>
            <a:r>
              <a:rPr lang="en-CA" i="1" dirty="0" err="1" smtClean="0"/>
              <a:t>Wahdat-ush-shuhud</a:t>
            </a:r>
            <a:r>
              <a:rPr lang="en-CA" dirty="0"/>
              <a:t>)</a:t>
            </a:r>
          </a:p>
          <a:p>
            <a:pPr fontAlgn="base"/>
            <a:r>
              <a:rPr lang="en-CA" i="1" dirty="0" err="1"/>
              <a:t>Wahdat-ul-wujud</a:t>
            </a:r>
            <a:r>
              <a:rPr lang="en-CA" dirty="0"/>
              <a:t> means “oneness of being”, or that the things God created are God Himself</a:t>
            </a:r>
            <a:r>
              <a:rPr lang="en-CA" dirty="0" smtClean="0"/>
              <a:t>. (Pantheism)</a:t>
            </a:r>
            <a:endParaRPr lang="en-CA" dirty="0"/>
          </a:p>
          <a:p>
            <a:pPr fontAlgn="base"/>
            <a:r>
              <a:rPr lang="en-CA" i="1" dirty="0" err="1"/>
              <a:t>Wahdat-ush-shuhud</a:t>
            </a:r>
            <a:r>
              <a:rPr lang="en-CA" dirty="0"/>
              <a:t> refers to the fact that God and his creation are entirely separate. </a:t>
            </a:r>
          </a:p>
          <a:p>
            <a:pPr marL="0" indent="0">
              <a:buNone/>
            </a:pPr>
            <a:endParaRPr lang="en-CA" dirty="0"/>
          </a:p>
        </p:txBody>
      </p:sp>
    </p:spTree>
    <p:extLst>
      <p:ext uri="{BB962C8B-B14F-4D97-AF65-F5344CB8AC3E}">
        <p14:creationId xmlns:p14="http://schemas.microsoft.com/office/powerpoint/2010/main" val="2669627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3175" y="1525499"/>
            <a:ext cx="4554233" cy="4449183"/>
          </a:xfrm>
          <a:prstGeom prst="rect">
            <a:avLst/>
          </a:prstGeom>
        </p:spPr>
      </p:pic>
      <p:sp>
        <p:nvSpPr>
          <p:cNvPr id="5" name="TextBox 4"/>
          <p:cNvSpPr txBox="1"/>
          <p:nvPr/>
        </p:nvSpPr>
        <p:spPr>
          <a:xfrm>
            <a:off x="4937760" y="858740"/>
            <a:ext cx="2560320" cy="584775"/>
          </a:xfrm>
          <a:prstGeom prst="rect">
            <a:avLst/>
          </a:prstGeom>
          <a:noFill/>
        </p:spPr>
        <p:txBody>
          <a:bodyPr wrap="square" rtlCol="0">
            <a:spAutoFit/>
          </a:bodyPr>
          <a:lstStyle/>
          <a:p>
            <a:pPr algn="ctr"/>
            <a:r>
              <a:rPr lang="en-CA" sz="3200" dirty="0" smtClean="0"/>
              <a:t>Spain</a:t>
            </a:r>
            <a:endParaRPr lang="en-CA" sz="3200" dirty="0"/>
          </a:p>
        </p:txBody>
      </p:sp>
    </p:spTree>
    <p:extLst>
      <p:ext uri="{BB962C8B-B14F-4D97-AF65-F5344CB8AC3E}">
        <p14:creationId xmlns:p14="http://schemas.microsoft.com/office/powerpoint/2010/main" val="14783159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4225" y="1528762"/>
            <a:ext cx="5543550" cy="3800475"/>
          </a:xfrm>
          <a:prstGeom prst="rect">
            <a:avLst/>
          </a:prstGeom>
        </p:spPr>
      </p:pic>
    </p:spTree>
    <p:extLst>
      <p:ext uri="{BB962C8B-B14F-4D97-AF65-F5344CB8AC3E}">
        <p14:creationId xmlns:p14="http://schemas.microsoft.com/office/powerpoint/2010/main" val="29843594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3275" y="1095375"/>
            <a:ext cx="5505450" cy="4667250"/>
          </a:xfrm>
          <a:prstGeom prst="rect">
            <a:avLst/>
          </a:prstGeom>
        </p:spPr>
      </p:pic>
    </p:spTree>
    <p:extLst>
      <p:ext uri="{BB962C8B-B14F-4D97-AF65-F5344CB8AC3E}">
        <p14:creationId xmlns:p14="http://schemas.microsoft.com/office/powerpoint/2010/main" val="28216171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2463" y="1285103"/>
            <a:ext cx="5543550" cy="3810000"/>
          </a:xfrm>
          <a:prstGeom prst="rect">
            <a:avLst/>
          </a:prstGeom>
        </p:spPr>
      </p:pic>
      <p:sp>
        <p:nvSpPr>
          <p:cNvPr id="3" name="TextBox 2"/>
          <p:cNvSpPr txBox="1"/>
          <p:nvPr/>
        </p:nvSpPr>
        <p:spPr>
          <a:xfrm>
            <a:off x="4988011" y="5436973"/>
            <a:ext cx="2232454" cy="307777"/>
          </a:xfrm>
          <a:prstGeom prst="rect">
            <a:avLst/>
          </a:prstGeom>
          <a:noFill/>
        </p:spPr>
        <p:txBody>
          <a:bodyPr wrap="square" rtlCol="0">
            <a:spAutoFit/>
          </a:bodyPr>
          <a:lstStyle/>
          <a:p>
            <a:r>
              <a:rPr lang="en-CA" sz="1400" dirty="0" smtClean="0"/>
              <a:t>Malfuzat Vol 1. pg. 111-113</a:t>
            </a:r>
            <a:endParaRPr lang="en-CA" sz="1400" dirty="0"/>
          </a:p>
        </p:txBody>
      </p:sp>
    </p:spTree>
    <p:extLst>
      <p:ext uri="{BB962C8B-B14F-4D97-AF65-F5344CB8AC3E}">
        <p14:creationId xmlns:p14="http://schemas.microsoft.com/office/powerpoint/2010/main" val="42160278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5947" y="808725"/>
            <a:ext cx="3332204" cy="2450558"/>
          </a:xfrm>
          <a:prstGeom prst="rect">
            <a:avLst/>
          </a:prstGeom>
        </p:spPr>
      </p:pic>
      <p:sp>
        <p:nvSpPr>
          <p:cNvPr id="3" name="TextBox 2"/>
          <p:cNvSpPr txBox="1"/>
          <p:nvPr/>
        </p:nvSpPr>
        <p:spPr>
          <a:xfrm>
            <a:off x="1079154" y="3455555"/>
            <a:ext cx="9910122" cy="2862322"/>
          </a:xfrm>
          <a:prstGeom prst="rect">
            <a:avLst/>
          </a:prstGeom>
          <a:noFill/>
        </p:spPr>
        <p:txBody>
          <a:bodyPr wrap="square" rtlCol="0">
            <a:spAutoFit/>
          </a:bodyPr>
          <a:lstStyle/>
          <a:p>
            <a:r>
              <a:rPr lang="en-CA" dirty="0"/>
              <a:t>Everything in the universe reflects God's attributes, but it does not mean those things themselves become God. For example, the moon is reflected on water, but it seems as if the moon is in the water. In reality, the moon is moon and water is water, but it seems the moon has descended in the water. The interplay of water and the moon creates a beautiful relationship between the lowly and the high (and the ever-fluctuating and the Unchanged</a:t>
            </a:r>
            <a:r>
              <a:rPr lang="en-CA" dirty="0" smtClean="0"/>
              <a:t>).</a:t>
            </a:r>
            <a:br>
              <a:rPr lang="en-CA" dirty="0" smtClean="0"/>
            </a:br>
            <a:endParaRPr lang="en-CA" dirty="0"/>
          </a:p>
          <a:p>
            <a:pPr algn="ctr"/>
            <a:r>
              <a:rPr lang="ur-PK" dirty="0"/>
              <a:t>وَلِلَّـهِ الْمَشْرِقُ وَالْمَغْرِبُ ۚ فَأَيْنَمَا تُوَلُّوا فَثَمَّ وَجْهُ اللَّـهِ ۚ إِنَّ اللَّـهَ وَاسِعٌ عَلِيمٌ</a:t>
            </a:r>
            <a:br>
              <a:rPr lang="ur-PK" dirty="0"/>
            </a:br>
            <a:r>
              <a:rPr lang="en-CA" dirty="0"/>
              <a:t>Unto Allah belong the East and the West, and whithersoever ye turn, there is Allah's Countenance. Lo! Allah is All-Embracing, All-Knowing. (2:116)</a:t>
            </a:r>
          </a:p>
          <a:p>
            <a:endParaRPr lang="en-CA" dirty="0"/>
          </a:p>
        </p:txBody>
      </p:sp>
    </p:spTree>
    <p:extLst>
      <p:ext uri="{BB962C8B-B14F-4D97-AF65-F5344CB8AC3E}">
        <p14:creationId xmlns:p14="http://schemas.microsoft.com/office/powerpoint/2010/main" val="24927212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9609" y="915687"/>
            <a:ext cx="2694932" cy="4351816"/>
          </a:xfrm>
          <a:prstGeom prst="rect">
            <a:avLst/>
          </a:prstGeom>
        </p:spPr>
      </p:pic>
      <p:sp>
        <p:nvSpPr>
          <p:cNvPr id="3" name="TextBox 2"/>
          <p:cNvSpPr txBox="1"/>
          <p:nvPr/>
        </p:nvSpPr>
        <p:spPr>
          <a:xfrm>
            <a:off x="4563763" y="5626444"/>
            <a:ext cx="2520778" cy="276999"/>
          </a:xfrm>
          <a:prstGeom prst="rect">
            <a:avLst/>
          </a:prstGeom>
          <a:noFill/>
        </p:spPr>
        <p:txBody>
          <a:bodyPr wrap="square" rtlCol="0">
            <a:spAutoFit/>
          </a:bodyPr>
          <a:lstStyle/>
          <a:p>
            <a:r>
              <a:rPr lang="en-CA" sz="1200" dirty="0" smtClean="0"/>
              <a:t>The Sufi Path of Knowledge pg. 226</a:t>
            </a:r>
            <a:endParaRPr lang="en-CA" sz="1200" dirty="0"/>
          </a:p>
        </p:txBody>
      </p:sp>
    </p:spTree>
    <p:extLst>
      <p:ext uri="{BB962C8B-B14F-4D97-AF65-F5344CB8AC3E}">
        <p14:creationId xmlns:p14="http://schemas.microsoft.com/office/powerpoint/2010/main" val="33021030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10062" y="1436988"/>
            <a:ext cx="3571875" cy="4000500"/>
          </a:xfrm>
          <a:prstGeom prst="rect">
            <a:avLst/>
          </a:prstGeom>
        </p:spPr>
      </p:pic>
      <p:sp>
        <p:nvSpPr>
          <p:cNvPr id="3" name="TextBox 2"/>
          <p:cNvSpPr txBox="1"/>
          <p:nvPr/>
        </p:nvSpPr>
        <p:spPr>
          <a:xfrm>
            <a:off x="5552301" y="5568779"/>
            <a:ext cx="1499286" cy="261610"/>
          </a:xfrm>
          <a:prstGeom prst="rect">
            <a:avLst/>
          </a:prstGeom>
          <a:noFill/>
        </p:spPr>
        <p:txBody>
          <a:bodyPr wrap="square" rtlCol="0">
            <a:spAutoFit/>
          </a:bodyPr>
          <a:lstStyle/>
          <a:p>
            <a:r>
              <a:rPr lang="en-CA" sz="1100" dirty="0" smtClean="0"/>
              <a:t>Page 223</a:t>
            </a:r>
            <a:endParaRPr lang="en-CA" sz="1100" dirty="0"/>
          </a:p>
        </p:txBody>
      </p:sp>
    </p:spTree>
    <p:extLst>
      <p:ext uri="{BB962C8B-B14F-4D97-AF65-F5344CB8AC3E}">
        <p14:creationId xmlns:p14="http://schemas.microsoft.com/office/powerpoint/2010/main" val="448056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half" idx="4294967295"/>
          </p:nvPr>
        </p:nvSpPr>
        <p:spPr>
          <a:xfrm>
            <a:off x="1983179" y="738371"/>
            <a:ext cx="8015844" cy="757919"/>
          </a:xfrm>
        </p:spPr>
        <p:txBody>
          <a:bodyPr>
            <a:normAutofit/>
          </a:bodyPr>
          <a:lstStyle/>
          <a:p>
            <a:pPr marL="0" indent="0" algn="ctr">
              <a:buNone/>
            </a:pPr>
            <a:r>
              <a:rPr lang="en-CA" sz="2800" dirty="0" err="1" smtClean="0"/>
              <a:t>Mursiya</a:t>
            </a:r>
            <a:r>
              <a:rPr lang="en-CA" sz="2800" dirty="0" smtClean="0"/>
              <a:t> in </a:t>
            </a:r>
            <a:r>
              <a:rPr lang="en-CA" sz="2800" dirty="0" err="1" smtClean="0"/>
              <a:t>al-Andalus</a:t>
            </a:r>
            <a:r>
              <a:rPr lang="en-CA" sz="2800" dirty="0" smtClean="0"/>
              <a:t> (Murcia in present-Day Spain)</a:t>
            </a:r>
            <a:endParaRPr lang="en-CA" sz="2800" dirty="0"/>
          </a:p>
        </p:txBody>
      </p:sp>
      <p:pic>
        <p:nvPicPr>
          <p:cNvPr id="7" name="Picture 6"/>
          <p:cNvPicPr>
            <a:picLocks noChangeAspect="1"/>
          </p:cNvPicPr>
          <p:nvPr/>
        </p:nvPicPr>
        <p:blipFill>
          <a:blip r:embed="rId2"/>
          <a:stretch>
            <a:fillRect/>
          </a:stretch>
        </p:blipFill>
        <p:spPr>
          <a:xfrm>
            <a:off x="1389999" y="1825804"/>
            <a:ext cx="4092120" cy="3166326"/>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1585" y="1825804"/>
            <a:ext cx="4704609" cy="3168260"/>
          </a:xfrm>
          <a:prstGeom prst="rect">
            <a:avLst/>
          </a:prstGeom>
        </p:spPr>
      </p:pic>
    </p:spTree>
    <p:extLst>
      <p:ext uri="{BB962C8B-B14F-4D97-AF65-F5344CB8AC3E}">
        <p14:creationId xmlns:p14="http://schemas.microsoft.com/office/powerpoint/2010/main" val="5775356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Birth to Death</a:t>
            </a:r>
            <a:endParaRPr lang="en-CA" dirty="0"/>
          </a:p>
        </p:txBody>
      </p:sp>
      <p:sp>
        <p:nvSpPr>
          <p:cNvPr id="3" name="Content Placeholder 2"/>
          <p:cNvSpPr>
            <a:spLocks noGrp="1"/>
          </p:cNvSpPr>
          <p:nvPr>
            <p:ph idx="1"/>
          </p:nvPr>
        </p:nvSpPr>
        <p:spPr/>
        <p:txBody>
          <a:bodyPr>
            <a:normAutofit fontScale="92500" lnSpcReduction="20000"/>
          </a:bodyPr>
          <a:lstStyle/>
          <a:p>
            <a:r>
              <a:rPr lang="en-CA" dirty="0" smtClean="0"/>
              <a:t>Born in Murcia</a:t>
            </a:r>
          </a:p>
          <a:p>
            <a:r>
              <a:rPr lang="en-CA" dirty="0" smtClean="0"/>
              <a:t>Move to Seville – 7 years old</a:t>
            </a:r>
          </a:p>
          <a:p>
            <a:r>
              <a:rPr lang="en-CA" dirty="0" smtClean="0"/>
              <a:t>Travel to Tunis – 30 years old</a:t>
            </a:r>
          </a:p>
          <a:p>
            <a:r>
              <a:rPr lang="en-CA" dirty="0" smtClean="0"/>
              <a:t>Vision instructed him to travel to East</a:t>
            </a:r>
          </a:p>
          <a:p>
            <a:r>
              <a:rPr lang="en-CA" dirty="0" smtClean="0"/>
              <a:t>Pilgrimage to Mecca in 1202 - 37</a:t>
            </a:r>
          </a:p>
          <a:p>
            <a:r>
              <a:rPr lang="en-CA" dirty="0" smtClean="0"/>
              <a:t>Extensive Travels: Egypt, Iraq, Syria, Rum (Turkey)</a:t>
            </a:r>
          </a:p>
          <a:p>
            <a:r>
              <a:rPr lang="en-CA" dirty="0" smtClean="0"/>
              <a:t>Settled in Damascus, Syria with a circle of his disciples until his death 1240 (75 years old). – 17 years</a:t>
            </a:r>
          </a:p>
        </p:txBody>
      </p:sp>
    </p:spTree>
    <p:extLst>
      <p:ext uri="{BB962C8B-B14F-4D97-AF65-F5344CB8AC3E}">
        <p14:creationId xmlns:p14="http://schemas.microsoft.com/office/powerpoint/2010/main" val="2171754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0393" y="1539419"/>
            <a:ext cx="7108980" cy="4388536"/>
          </a:xfrm>
          <a:prstGeom prst="rect">
            <a:avLst/>
          </a:prstGeom>
        </p:spPr>
      </p:pic>
      <p:sp>
        <p:nvSpPr>
          <p:cNvPr id="14" name="TextBox 13"/>
          <p:cNvSpPr txBox="1"/>
          <p:nvPr/>
        </p:nvSpPr>
        <p:spPr>
          <a:xfrm>
            <a:off x="2189237" y="843148"/>
            <a:ext cx="8431481" cy="584775"/>
          </a:xfrm>
          <a:prstGeom prst="rect">
            <a:avLst/>
          </a:prstGeom>
          <a:noFill/>
        </p:spPr>
        <p:txBody>
          <a:bodyPr wrap="square" rtlCol="0">
            <a:spAutoFit/>
          </a:bodyPr>
          <a:lstStyle/>
          <a:p>
            <a:r>
              <a:rPr lang="en-CA" sz="3200" dirty="0" err="1" smtClean="0"/>
              <a:t>Mohi</a:t>
            </a:r>
            <a:r>
              <a:rPr lang="en-CA" sz="3200" dirty="0" smtClean="0"/>
              <a:t> al-Din Bin </a:t>
            </a:r>
            <a:r>
              <a:rPr lang="en-CA" sz="3200" dirty="0" err="1" smtClean="0"/>
              <a:t>Arabi</a:t>
            </a:r>
            <a:r>
              <a:rPr lang="en-CA" sz="3200" dirty="0" smtClean="0"/>
              <a:t> Mosque – Damascus, Syria</a:t>
            </a:r>
            <a:endParaRPr lang="en-CA" sz="3200" dirty="0"/>
          </a:p>
        </p:txBody>
      </p:sp>
    </p:spTree>
    <p:extLst>
      <p:ext uri="{BB962C8B-B14F-4D97-AF65-F5344CB8AC3E}">
        <p14:creationId xmlns:p14="http://schemas.microsoft.com/office/powerpoint/2010/main" val="16865664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2860" y="1531467"/>
            <a:ext cx="5984233" cy="4396184"/>
          </a:xfrm>
          <a:prstGeom prst="rect">
            <a:avLst/>
          </a:prstGeom>
        </p:spPr>
      </p:pic>
      <p:sp>
        <p:nvSpPr>
          <p:cNvPr id="14" name="TextBox 13"/>
          <p:cNvSpPr txBox="1"/>
          <p:nvPr/>
        </p:nvSpPr>
        <p:spPr>
          <a:xfrm>
            <a:off x="2189237" y="843148"/>
            <a:ext cx="8431481" cy="584775"/>
          </a:xfrm>
          <a:prstGeom prst="rect">
            <a:avLst/>
          </a:prstGeom>
          <a:noFill/>
        </p:spPr>
        <p:txBody>
          <a:bodyPr wrap="square" rtlCol="0">
            <a:spAutoFit/>
          </a:bodyPr>
          <a:lstStyle/>
          <a:p>
            <a:r>
              <a:rPr lang="en-CA" sz="3200" dirty="0" err="1" smtClean="0"/>
              <a:t>Mohi</a:t>
            </a:r>
            <a:r>
              <a:rPr lang="en-CA" sz="3200" dirty="0" smtClean="0"/>
              <a:t> al-Din Bin </a:t>
            </a:r>
            <a:r>
              <a:rPr lang="en-CA" sz="3200" dirty="0" err="1" smtClean="0"/>
              <a:t>Arabi</a:t>
            </a:r>
            <a:r>
              <a:rPr lang="en-CA" sz="3200" dirty="0" smtClean="0"/>
              <a:t> Mosque – Damascus, Syria</a:t>
            </a:r>
            <a:endParaRPr lang="en-CA" sz="3200" dirty="0"/>
          </a:p>
        </p:txBody>
      </p:sp>
    </p:spTree>
    <p:extLst>
      <p:ext uri="{BB962C8B-B14F-4D97-AF65-F5344CB8AC3E}">
        <p14:creationId xmlns:p14="http://schemas.microsoft.com/office/powerpoint/2010/main" val="32592794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8111" y="744415"/>
            <a:ext cx="7069237" cy="5301928"/>
          </a:xfrm>
          <a:prstGeom prst="rect">
            <a:avLst/>
          </a:prstGeom>
        </p:spPr>
      </p:pic>
    </p:spTree>
    <p:extLst>
      <p:ext uri="{BB962C8B-B14F-4D97-AF65-F5344CB8AC3E}">
        <p14:creationId xmlns:p14="http://schemas.microsoft.com/office/powerpoint/2010/main" val="9733378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2072" y="985986"/>
            <a:ext cx="6458834" cy="4559790"/>
          </a:xfrm>
          <a:prstGeom prst="rect">
            <a:avLst/>
          </a:prstGeom>
        </p:spPr>
      </p:pic>
      <p:sp>
        <p:nvSpPr>
          <p:cNvPr id="4" name="TextBox 3"/>
          <p:cNvSpPr txBox="1"/>
          <p:nvPr/>
        </p:nvSpPr>
        <p:spPr>
          <a:xfrm>
            <a:off x="4251366" y="5545776"/>
            <a:ext cx="4904510" cy="369332"/>
          </a:xfrm>
          <a:prstGeom prst="rect">
            <a:avLst/>
          </a:prstGeom>
          <a:noFill/>
        </p:spPr>
        <p:txBody>
          <a:bodyPr wrap="square" rtlCol="0">
            <a:spAutoFit/>
          </a:bodyPr>
          <a:lstStyle/>
          <a:p>
            <a:pPr algn="ctr"/>
            <a:r>
              <a:rPr lang="en-CA" dirty="0" smtClean="0"/>
              <a:t>Grave</a:t>
            </a:r>
            <a:endParaRPr lang="en-CA" dirty="0"/>
          </a:p>
        </p:txBody>
      </p:sp>
    </p:spTree>
    <p:extLst>
      <p:ext uri="{BB962C8B-B14F-4D97-AF65-F5344CB8AC3E}">
        <p14:creationId xmlns:p14="http://schemas.microsoft.com/office/powerpoint/2010/main" val="23674876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9097" y="821109"/>
            <a:ext cx="6309102" cy="4724667"/>
          </a:xfrm>
          <a:prstGeom prst="rect">
            <a:avLst/>
          </a:prstGeom>
        </p:spPr>
      </p:pic>
      <p:sp>
        <p:nvSpPr>
          <p:cNvPr id="4" name="TextBox 3"/>
          <p:cNvSpPr txBox="1"/>
          <p:nvPr/>
        </p:nvSpPr>
        <p:spPr>
          <a:xfrm>
            <a:off x="4163902" y="5657094"/>
            <a:ext cx="4904510" cy="369332"/>
          </a:xfrm>
          <a:prstGeom prst="rect">
            <a:avLst/>
          </a:prstGeom>
          <a:noFill/>
        </p:spPr>
        <p:txBody>
          <a:bodyPr wrap="square" rtlCol="0">
            <a:spAutoFit/>
          </a:bodyPr>
          <a:lstStyle/>
          <a:p>
            <a:r>
              <a:rPr lang="en-CA" dirty="0" smtClean="0"/>
              <a:t>Grave of his famous disciple – </a:t>
            </a:r>
            <a:r>
              <a:rPr lang="en-CA" dirty="0" err="1" smtClean="0"/>
              <a:t>Junaid</a:t>
            </a:r>
            <a:r>
              <a:rPr lang="en-CA" dirty="0" smtClean="0"/>
              <a:t> &amp; two sons</a:t>
            </a:r>
            <a:endParaRPr lang="en-CA" dirty="0"/>
          </a:p>
        </p:txBody>
      </p:sp>
    </p:spTree>
    <p:extLst>
      <p:ext uri="{BB962C8B-B14F-4D97-AF65-F5344CB8AC3E}">
        <p14:creationId xmlns:p14="http://schemas.microsoft.com/office/powerpoint/2010/main" val="244431026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344</TotalTime>
  <Words>714</Words>
  <Application>Microsoft Office PowerPoint</Application>
  <PresentationFormat>Widescreen</PresentationFormat>
  <Paragraphs>81</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Garamond</vt:lpstr>
      <vt:lpstr>Jameel Noori Nastaleeq</vt:lpstr>
      <vt:lpstr>Times New Roman</vt:lpstr>
      <vt:lpstr>Organic</vt:lpstr>
      <vt:lpstr>Muḥī al-Dīn Muḥammad ibn ‘Alī ibn-‘Arabī محی الدین محمد ابن علی ابن عربی</vt:lpstr>
      <vt:lpstr>PowerPoint Presentation</vt:lpstr>
      <vt:lpstr>PowerPoint Presentation</vt:lpstr>
      <vt:lpstr>Birth to Death</vt:lpstr>
      <vt:lpstr>PowerPoint Presentation</vt:lpstr>
      <vt:lpstr>PowerPoint Presentation</vt:lpstr>
      <vt:lpstr>PowerPoint Presentation</vt:lpstr>
      <vt:lpstr>PowerPoint Presentation</vt:lpstr>
      <vt:lpstr>PowerPoint Presentation</vt:lpstr>
      <vt:lpstr>Overview</vt:lpstr>
      <vt:lpstr>Literary Production </vt:lpstr>
      <vt:lpstr>Ibn ‘Arabi’s Writings</vt:lpstr>
      <vt:lpstr>Best Known Works</vt:lpstr>
      <vt:lpstr>Usage of Words</vt:lpstr>
      <vt:lpstr>Three Levels of Knowledge</vt:lpstr>
      <vt:lpstr> Fusûs al-hikam ("The Bezels of Wisdom") </vt:lpstr>
      <vt:lpstr>Hazrat Khalifatul Masih I (r.a)</vt:lpstr>
      <vt:lpstr>Tafsir - The Holy Qur’an</vt:lpstr>
      <vt:lpstr>God – Wahdat-ul-Wujud &amp; Wahdat-ush-shuhud</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Muḥī al-Dīn Muḥammad ibn ‘Alī ibn-‘Arabī</dc:title>
  <dc:creator>Balal Khokhar</dc:creator>
  <cp:lastModifiedBy>Balal Khokhar</cp:lastModifiedBy>
  <cp:revision>40</cp:revision>
  <dcterms:created xsi:type="dcterms:W3CDTF">2019-04-25T19:10:31Z</dcterms:created>
  <dcterms:modified xsi:type="dcterms:W3CDTF">2019-05-06T20:34:16Z</dcterms:modified>
</cp:coreProperties>
</file>